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8" r:id="rId20"/>
    <p:sldId id="274" r:id="rId21"/>
    <p:sldId id="289" r:id="rId22"/>
    <p:sldId id="275" r:id="rId23"/>
    <p:sldId id="290" r:id="rId24"/>
    <p:sldId id="276" r:id="rId25"/>
    <p:sldId id="291" r:id="rId26"/>
    <p:sldId id="277" r:id="rId27"/>
    <p:sldId id="278" r:id="rId28"/>
    <p:sldId id="292" r:id="rId29"/>
    <p:sldId id="279" r:id="rId30"/>
    <p:sldId id="293" r:id="rId31"/>
    <p:sldId id="280" r:id="rId32"/>
    <p:sldId id="294" r:id="rId33"/>
    <p:sldId id="281" r:id="rId34"/>
    <p:sldId id="295" r:id="rId35"/>
    <p:sldId id="282" r:id="rId36"/>
    <p:sldId id="296" r:id="rId37"/>
    <p:sldId id="283" r:id="rId38"/>
    <p:sldId id="297" r:id="rId39"/>
    <p:sldId id="284" r:id="rId40"/>
    <p:sldId id="298" r:id="rId41"/>
    <p:sldId id="285" r:id="rId42"/>
    <p:sldId id="299" r:id="rId43"/>
    <p:sldId id="286" r:id="rId44"/>
    <p:sldId id="300" r:id="rId45"/>
    <p:sldId id="287" r:id="rId46"/>
    <p:sldId id="301" r:id="rId4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400" b="1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382399" y="7269"/>
            <a:ext cx="5905500" cy="5891530"/>
          </a:xfrm>
          <a:custGeom>
            <a:avLst/>
            <a:gdLst/>
            <a:ahLst/>
            <a:cxnLst/>
            <a:rect l="l" t="t" r="r" b="b"/>
            <a:pathLst>
              <a:path w="5905500" h="5891530">
                <a:moveTo>
                  <a:pt x="0" y="0"/>
                </a:moveTo>
                <a:lnTo>
                  <a:pt x="1961475" y="0"/>
                </a:lnTo>
                <a:lnTo>
                  <a:pt x="5905499" y="3944038"/>
                </a:lnTo>
                <a:lnTo>
                  <a:pt x="5905499" y="5876494"/>
                </a:lnTo>
                <a:lnTo>
                  <a:pt x="5891033" y="5890961"/>
                </a:lnTo>
                <a:lnTo>
                  <a:pt x="0" y="0"/>
                </a:lnTo>
                <a:close/>
              </a:path>
            </a:pathLst>
          </a:custGeom>
          <a:solidFill>
            <a:srgbClr val="CC89FD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43874" y="7269"/>
            <a:ext cx="3944620" cy="3944620"/>
          </a:xfrm>
          <a:custGeom>
            <a:avLst/>
            <a:gdLst/>
            <a:ahLst/>
            <a:cxnLst/>
            <a:rect l="l" t="t" r="r" b="b"/>
            <a:pathLst>
              <a:path w="3944619" h="3944620">
                <a:moveTo>
                  <a:pt x="0" y="0"/>
                </a:moveTo>
                <a:lnTo>
                  <a:pt x="1961432" y="0"/>
                </a:lnTo>
                <a:lnTo>
                  <a:pt x="3944024" y="1982592"/>
                </a:lnTo>
                <a:lnTo>
                  <a:pt x="3944024" y="3944038"/>
                </a:lnTo>
                <a:lnTo>
                  <a:pt x="0" y="0"/>
                </a:lnTo>
                <a:close/>
              </a:path>
            </a:pathLst>
          </a:custGeom>
          <a:solidFill>
            <a:srgbClr val="CC89FD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305307" y="7269"/>
            <a:ext cx="1983105" cy="1983105"/>
          </a:xfrm>
          <a:custGeom>
            <a:avLst/>
            <a:gdLst/>
            <a:ahLst/>
            <a:cxnLst/>
            <a:rect l="l" t="t" r="r" b="b"/>
            <a:pathLst>
              <a:path w="1983105" h="1983105">
                <a:moveTo>
                  <a:pt x="0" y="0"/>
                </a:moveTo>
                <a:lnTo>
                  <a:pt x="1961374" y="0"/>
                </a:lnTo>
                <a:lnTo>
                  <a:pt x="1982592" y="21217"/>
                </a:lnTo>
                <a:lnTo>
                  <a:pt x="1982592" y="1982592"/>
                </a:lnTo>
                <a:lnTo>
                  <a:pt x="0" y="0"/>
                </a:lnTo>
                <a:close/>
              </a:path>
            </a:pathLst>
          </a:custGeom>
          <a:solidFill>
            <a:srgbClr val="CC89F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820555"/>
            <a:ext cx="5466715" cy="5466715"/>
          </a:xfrm>
          <a:custGeom>
            <a:avLst/>
            <a:gdLst/>
            <a:ahLst/>
            <a:cxnLst/>
            <a:rect l="l" t="t" r="r" b="b"/>
            <a:pathLst>
              <a:path w="5466715" h="5466715">
                <a:moveTo>
                  <a:pt x="5466511" y="5466444"/>
                </a:moveTo>
                <a:lnTo>
                  <a:pt x="3505037" y="5466444"/>
                </a:lnTo>
                <a:lnTo>
                  <a:pt x="0" y="1961393"/>
                </a:lnTo>
                <a:lnTo>
                  <a:pt x="0" y="0"/>
                </a:lnTo>
                <a:lnTo>
                  <a:pt x="5466511" y="5466444"/>
                </a:lnTo>
                <a:close/>
              </a:path>
            </a:pathLst>
          </a:custGeom>
          <a:solidFill>
            <a:srgbClr val="A2F5E2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781948"/>
            <a:ext cx="3505200" cy="3505200"/>
          </a:xfrm>
          <a:custGeom>
            <a:avLst/>
            <a:gdLst/>
            <a:ahLst/>
            <a:cxnLst/>
            <a:rect l="l" t="t" r="r" b="b"/>
            <a:pathLst>
              <a:path w="3505200" h="3505200">
                <a:moveTo>
                  <a:pt x="3505037" y="3505050"/>
                </a:moveTo>
                <a:lnTo>
                  <a:pt x="1543605" y="3505050"/>
                </a:lnTo>
                <a:lnTo>
                  <a:pt x="0" y="1961445"/>
                </a:lnTo>
                <a:lnTo>
                  <a:pt x="0" y="0"/>
                </a:lnTo>
                <a:lnTo>
                  <a:pt x="3505037" y="3505050"/>
                </a:lnTo>
                <a:close/>
              </a:path>
            </a:pathLst>
          </a:custGeom>
          <a:solidFill>
            <a:srgbClr val="A2F5E2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8743394"/>
            <a:ext cx="1543685" cy="1543685"/>
          </a:xfrm>
          <a:custGeom>
            <a:avLst/>
            <a:gdLst/>
            <a:ahLst/>
            <a:cxnLst/>
            <a:rect l="l" t="t" r="r" b="b"/>
            <a:pathLst>
              <a:path w="1543685" h="1543684">
                <a:moveTo>
                  <a:pt x="1543605" y="1543605"/>
                </a:moveTo>
                <a:lnTo>
                  <a:pt x="0" y="1543605"/>
                </a:lnTo>
                <a:lnTo>
                  <a:pt x="0" y="0"/>
                </a:lnTo>
                <a:lnTo>
                  <a:pt x="1543605" y="1543605"/>
                </a:lnTo>
                <a:close/>
              </a:path>
            </a:pathLst>
          </a:custGeom>
          <a:solidFill>
            <a:srgbClr val="A2F5E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89393"/>
            <a:ext cx="16256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9327" y="3722433"/>
            <a:ext cx="12089344" cy="272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00" b="1" i="0">
                <a:solidFill>
                  <a:srgbClr val="FFFBF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push dir="d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28800" y="3722432"/>
            <a:ext cx="14935199" cy="27475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625"/>
              </a:lnSpc>
              <a:spcBef>
                <a:spcPts val="125"/>
              </a:spcBef>
            </a:pPr>
            <a:r>
              <a:rPr lang="ru-RU" spc="730" dirty="0">
                <a:latin typeface="+mj-lt"/>
              </a:rPr>
              <a:t>Викторина</a:t>
            </a:r>
          </a:p>
          <a:p>
            <a:pPr algn="ctr">
              <a:lnSpc>
                <a:spcPts val="10625"/>
              </a:lnSpc>
              <a:spcBef>
                <a:spcPts val="125"/>
              </a:spcBef>
            </a:pPr>
            <a:r>
              <a:rPr lang="ru-RU" spc="730" dirty="0">
                <a:latin typeface="+mj-lt"/>
              </a:rPr>
              <a:t>«Ни дня без науки»</a:t>
            </a:r>
            <a:endParaRPr spc="605" dirty="0">
              <a:latin typeface="+mj-lt"/>
            </a:endParaRPr>
          </a:p>
        </p:txBody>
      </p:sp>
    </p:spTree>
  </p:cSld>
  <p:clrMapOvr>
    <a:masterClrMapping/>
  </p:clrMapOvr>
  <p:transition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638300"/>
            <a:ext cx="18287999" cy="1354217"/>
          </a:xfrm>
        </p:spPr>
        <p:txBody>
          <a:bodyPr/>
          <a:lstStyle/>
          <a:p>
            <a:pPr algn="ctr"/>
            <a:r>
              <a:rPr lang="ru-RU" sz="8800" dirty="0">
                <a:latin typeface="+mj-lt"/>
              </a:rPr>
              <a:t>Металл, вызывающий лихорадку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3815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Железо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48455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Натрий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527542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Золото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6896100"/>
            <a:ext cx="609600" cy="609600"/>
          </a:xfrm>
          <a:prstGeom prst="rect">
            <a:avLst/>
          </a:prstGeom>
          <a:noFill/>
        </p:spPr>
      </p:pic>
      <p:pic>
        <p:nvPicPr>
          <p:cNvPr id="23554" name="Picture 2" descr="https://utmagazine.ru/uploads/content/878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8600" y="5981700"/>
            <a:ext cx="6156960" cy="38481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266700"/>
            <a:ext cx="18287999" cy="4062651"/>
          </a:xfrm>
        </p:spPr>
        <p:txBody>
          <a:bodyPr/>
          <a:lstStyle/>
          <a:p>
            <a:pPr algn="ctr"/>
            <a:r>
              <a:rPr lang="ru-RU" sz="8800" dirty="0">
                <a:latin typeface="+mj-lt"/>
              </a:rPr>
              <a:t>Металл, который используют служители церкви для получения святой 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482048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Железо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72506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Серебро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7149048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Никель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6134100"/>
            <a:ext cx="609600" cy="609600"/>
          </a:xfrm>
          <a:prstGeom prst="rect">
            <a:avLst/>
          </a:prstGeom>
          <a:noFill/>
        </p:spPr>
      </p:pic>
      <p:sp>
        <p:nvSpPr>
          <p:cNvPr id="22530" name="AutoShape 2" descr="https://silversalt.ru/wp-content/uploads/2018/07/svojstva-sereb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silversalt.ru/wp-content/uploads/2018/07/svojstva-sereb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silversalt.ru/wp-content/uploads/2018/07/svojstva-serebr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img.currency.com/imgs/articles/1200x627x1/shutterstock_4931857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00" y="5600700"/>
            <a:ext cx="7015383" cy="36655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266700"/>
            <a:ext cx="18287999" cy="4062651"/>
          </a:xfrm>
        </p:spPr>
        <p:txBody>
          <a:bodyPr/>
          <a:lstStyle/>
          <a:p>
            <a:pPr algn="ctr"/>
            <a:r>
              <a:rPr lang="ru-RU" sz="8800" dirty="0">
                <a:latin typeface="+mj-lt"/>
              </a:rPr>
              <a:t>Соединения какого элемента применяются для отбеливания белья?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49395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Кислород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72506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Марганец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6932355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Хлор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7353300"/>
            <a:ext cx="609600" cy="609600"/>
          </a:xfrm>
          <a:prstGeom prst="rect">
            <a:avLst/>
          </a:prstGeom>
          <a:noFill/>
        </p:spPr>
      </p:pic>
      <p:sp>
        <p:nvSpPr>
          <p:cNvPr id="21510" name="AutoShape 6" descr="https://techcosmetic.ru/image/catalog/product/f0504861aa8500ff9be6a1c61950b5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avatars.mds.yandex.net/get-zen_doc/148075/pub_5dd8b58e581d0c4e11f53ec7_5dd8b5bd0c408a20fc3f3081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645AC"/>
              </a:clrFrom>
              <a:clrTo>
                <a:srgbClr val="0645AC">
                  <a:alpha val="0"/>
                </a:srgbClr>
              </a:clrTo>
            </a:clrChange>
          </a:blip>
          <a:srcRect l="28947" r="20175"/>
          <a:stretch>
            <a:fillRect/>
          </a:stretch>
        </p:blipFill>
        <p:spPr bwMode="auto">
          <a:xfrm>
            <a:off x="1295400" y="3771900"/>
            <a:ext cx="44196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0" y="3722433"/>
            <a:ext cx="12089344" cy="144655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Второй этап</a:t>
            </a:r>
          </a:p>
        </p:txBody>
      </p:sp>
    </p:spTree>
  </p:cSld>
  <p:clrMapOvr>
    <a:masterClrMapping/>
  </p:clrMapOvr>
  <p:transition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4"/>
          <a:ext cx="18288000" cy="1032655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Физическая</a:t>
                      </a:r>
                      <a:r>
                        <a:rPr lang="ru-RU" sz="4800" b="1" i="1" baseline="0" dirty="0">
                          <a:solidFill>
                            <a:schemeClr val="bg1"/>
                          </a:solidFill>
                        </a:rPr>
                        <a:t> величина</a:t>
                      </a:r>
                      <a:endParaRPr lang="ru-RU" sz="48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Прибор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Масса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Манометр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Объем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Часы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Время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Мм.рт.ст.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Спидометр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Давление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Мензурка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Скорость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Рулетка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3154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Длина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Барометр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4923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Атмосферное давление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4800" b="1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5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Весы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28800" y="1333500"/>
            <a:ext cx="2590800" cy="6858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24800" y="6362700"/>
            <a:ext cx="2590800" cy="6858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944600" y="8877300"/>
            <a:ext cx="2590800" cy="6858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2628900"/>
            <a:ext cx="2590800" cy="6858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48600" y="8877300"/>
            <a:ext cx="2590800" cy="6858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944600" y="5143500"/>
            <a:ext cx="2590800" cy="6858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28800" y="3848100"/>
            <a:ext cx="2590800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48600" y="1409700"/>
            <a:ext cx="2590800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944600" y="2628900"/>
            <a:ext cx="2590800" cy="685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2600" y="5143500"/>
            <a:ext cx="2590800" cy="685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24800" y="7581900"/>
            <a:ext cx="2590800" cy="685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92200" y="1333500"/>
            <a:ext cx="2971800" cy="6858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600" y="6362700"/>
            <a:ext cx="2590800" cy="685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24800" y="2552700"/>
            <a:ext cx="2590800" cy="685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411200" y="3924300"/>
            <a:ext cx="3733800" cy="6858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8800" y="7581900"/>
            <a:ext cx="2590800" cy="6858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24800" y="5143500"/>
            <a:ext cx="2590800" cy="6858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44600" y="6362700"/>
            <a:ext cx="2590800" cy="6858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6800" y="8953500"/>
            <a:ext cx="3886200" cy="12573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91400" y="3848100"/>
            <a:ext cx="3581400" cy="6858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487400" y="7505700"/>
            <a:ext cx="3657600" cy="9144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"/>
          <a:ext cx="18288000" cy="10287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Формула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Тривиальное название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chemeClr val="bg1"/>
                          </a:solidFill>
                        </a:rPr>
                        <a:t>NaCl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Пищевая сода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chemeClr val="bg1"/>
                          </a:solidFill>
                        </a:rPr>
                        <a:t>CaCO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₃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Этиловый спирт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chemeClr val="bg1"/>
                          </a:solidFill>
                        </a:rPr>
                        <a:t>Ca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(OH)₂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Нашатырь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chemeClr val="bg1"/>
                          </a:solidFill>
                        </a:rPr>
                        <a:t>NaHCO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₃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Поваренная соль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СО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Песок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chemeClr val="bg1"/>
                          </a:solidFill>
                        </a:rPr>
                        <a:t>NH₄Cl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Мел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 err="1">
                          <a:solidFill>
                            <a:schemeClr val="bg1"/>
                          </a:solidFill>
                        </a:rPr>
                        <a:t>SiO</a:t>
                      </a:r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₂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Угарный газ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sz="4800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4800" b="1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4800" b="1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4800" b="1" dirty="0">
                          <a:solidFill>
                            <a:schemeClr val="bg1"/>
                          </a:solidFill>
                        </a:rPr>
                        <a:t>OH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Гашенная известь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5867400" y="1638300"/>
            <a:ext cx="5105400" cy="3429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19800" y="2781300"/>
            <a:ext cx="6172200" cy="4572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72200" y="3924300"/>
            <a:ext cx="4495800" cy="5562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477000" y="1638300"/>
            <a:ext cx="4572000" cy="3657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43600" y="6134100"/>
            <a:ext cx="5638800" cy="2209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172200" y="4000500"/>
            <a:ext cx="5105400" cy="34290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162800" y="6134100"/>
            <a:ext cx="4724400" cy="2438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324600" y="2857500"/>
            <a:ext cx="4495800" cy="6781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2"/>
          <a:ext cx="18288000" cy="102888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7507"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Организмы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i="1" dirty="0">
                          <a:solidFill>
                            <a:schemeClr val="bg1"/>
                          </a:solidFill>
                        </a:rPr>
                        <a:t>Тип отношений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Берёза и березовая чага (трутовик)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Паразитизм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Берёза и подберёзовик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9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Лиса и клещ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bg1"/>
                          </a:solidFill>
                        </a:rPr>
                        <a:t>Симбиоз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Клубеньковые бактерии и корни бобовых растений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Взаимоотношение одноклеточных водорослей и гифов гриба в слоевище лишайника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8610600" y="28575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305800" y="4229100"/>
            <a:ext cx="3581400" cy="2286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772400" y="3771900"/>
            <a:ext cx="32004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458200" y="6667500"/>
            <a:ext cx="3429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839200" y="7048500"/>
            <a:ext cx="29718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0" y="3722433"/>
            <a:ext cx="12089344" cy="144655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Третий этап</a:t>
            </a:r>
          </a:p>
        </p:txBody>
      </p:sp>
    </p:spTree>
  </p:cSld>
  <p:clrMapOvr>
    <a:masterClrMapping/>
  </p:clrMapOvr>
  <p:transition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57300"/>
            <a:ext cx="17221200" cy="7386638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+mn-lt"/>
              </a:rPr>
              <a:t>В Древнем Китае размоченную кору тутового дерева расщепляли на тонкие ленты и варили в растворе извести два часа. Затем полученную массу разбивали молотками, добавляли в нее клей, заливали водой и все это просеивали через тонкое сито. Массу, осевшую в сите, опрокидывали на доску и прессовали. Полученное изделие просушивали и использовали. А для чего его использовали? </a:t>
            </a:r>
          </a:p>
        </p:txBody>
      </p:sp>
    </p:spTree>
  </p:cSld>
  <p:clrMapOvr>
    <a:masterClrMapping/>
  </p:clrMapOvr>
  <p:transition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honoteka.org/uploads/posts/2021-12/1640043056_40-phonoteka-org-p-pergament-yaponiya-fon-krasivo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9563"/>
            <a:ext cx="7124700" cy="92858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0" y="3722433"/>
            <a:ext cx="12089344" cy="144655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Первый этап</a:t>
            </a:r>
          </a:p>
        </p:txBody>
      </p:sp>
    </p:spTree>
  </p:cSld>
  <p:clrMapOvr>
    <a:masterClrMapping/>
  </p:clrMapOvr>
  <p:transition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028700"/>
            <a:ext cx="17297400" cy="7478970"/>
          </a:xfrm>
        </p:spPr>
        <p:txBody>
          <a:bodyPr/>
          <a:lstStyle/>
          <a:p>
            <a:pPr algn="ctr"/>
            <a:r>
              <a:rPr lang="ru-RU" sz="5400" dirty="0"/>
              <a:t>В древности некоторые народы ценили этот металл больше, чем золото. Считается, что он пришелец из космоса. Он и воин, и труженик. Он один из элементов жизни. Без него человек слаб и немощен, и он входит в состав крови. Этот металл не образует самородков, как золото, поэтому в древние времена был очень дорогим. В Древнем Риме из этого металла изготовляли даже обручальные кольца. Внимание вопрос, назовите металл?  </a:t>
            </a:r>
            <a:endParaRPr lang="ru-RU" sz="5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push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humbs.dreamstime.com/b/%D0%B8%D0%B7%D0%BE%D0%BB%D0%B8%D1%80%D0%BE%D0%B2%D0%B0%D0%BD%D0%BE-%D0%BD%D0%B0-%D0%B1%D0%B5%D0%BB%D0%BE%D0%BC-%D1%80%D0%B6%D0%B0%D0%B2%D0%BE%D0%BC-%D0%BC%D0%B5%D1%82%D0%B0%D0%BB%D0%BB%D0%BE%D0%BB%D0%BE%D0%BC%D0%B5-%D1%83%D1%82%D1%8E%D0%B3%D0%B0-264446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876300"/>
            <a:ext cx="11277600" cy="803529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185862"/>
            <a:ext cx="17297400" cy="7386638"/>
          </a:xfrm>
        </p:spPr>
        <p:txBody>
          <a:bodyPr/>
          <a:lstStyle/>
          <a:p>
            <a:pPr algn="ctr"/>
            <a:r>
              <a:rPr lang="ru-RU" sz="4800" dirty="0"/>
              <a:t>Одерживая одну победу за другой, войско Александра Македонского продвигалось на восток. Но внезапно среди греческих воинов начались тяжелые желудочные заболевания. Обессиленные солдаты взбунтовались, требуя возвращения домой с полей сражения и Александр Македонский  вынужден был повернуть назад. Но вот что любопытно: греческие военачальники заболевали во много раз реже, чем рядовые воины, хотя делили с ними все тяготы похода. Внимание вопрос, почему военачальники заболевали реже?  </a:t>
            </a:r>
            <a:endParaRPr lang="ru-RU" sz="4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xn--80aej0akpm3a2c.xn--p1ai/uploads/shop/20010467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0"/>
            <a:ext cx="9525000" cy="9525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741116"/>
            <a:ext cx="17373600" cy="4154984"/>
          </a:xfrm>
        </p:spPr>
        <p:txBody>
          <a:bodyPr/>
          <a:lstStyle/>
          <a:p>
            <a:pPr algn="ctr"/>
            <a:r>
              <a:rPr lang="ru-RU" sz="5400" dirty="0"/>
              <a:t>Из этого вещества на 65% состоит организм взрослого человека. Со всеми тремя его агрегатными состояниями мы довольно часто встречаемся. Это вещество называют “соком жизни на Земле”. Что это за вещество?  </a:t>
            </a:r>
            <a:endParaRPr lang="ru-RU" sz="5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push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cuahsi.org/Files/Shared/images/Water_Splash_Isolate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57500"/>
            <a:ext cx="14615510" cy="817530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0" y="3722433"/>
            <a:ext cx="12089344" cy="144655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Четвертый этап</a:t>
            </a:r>
          </a:p>
        </p:txBody>
      </p:sp>
    </p:spTree>
  </p:cSld>
  <p:clrMapOvr>
    <a:masterClrMapping/>
  </p:clrMapOvr>
  <p:transition>
    <p:push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19301"/>
            <a:ext cx="18288000" cy="7086599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В каком процессе вода заменила солнце, через 600 лет ее заменил песок, а еще через 1100 лет всех их заменил механизм?</a:t>
            </a:r>
          </a:p>
        </p:txBody>
      </p:sp>
    </p:spTree>
  </p:cSld>
  <p:clrMapOvr>
    <a:masterClrMapping/>
  </p:clrMapOvr>
  <p:transition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s://studentloanlaw.com/wp-content/uploads/2015/10/mWjRp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0"/>
            <a:ext cx="9906000" cy="9906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088600"/>
            <a:ext cx="18288000" cy="289310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Почему в дикой природе, белые медведи не едят пингвинов?</a:t>
            </a:r>
          </a:p>
        </p:txBody>
      </p:sp>
    </p:spTree>
  </p:cSld>
  <p:clrMapOvr>
    <a:masterClrMapping/>
  </p:clrMapOvr>
  <p:transition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95300"/>
            <a:ext cx="17373600" cy="419100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Как называется сочный плод с мякотью, покрытый снаружи тонкой кожурой?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53721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Ягода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5913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Орех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7732455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Фрукт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753100"/>
            <a:ext cx="609600" cy="609600"/>
          </a:xfrm>
          <a:prstGeom prst="rect">
            <a:avLst/>
          </a:prstGeom>
          <a:noFill/>
        </p:spPr>
      </p:pic>
      <p:pic>
        <p:nvPicPr>
          <p:cNvPr id="30722" name="Picture 2" descr="https://webapp.recipe-calendar.com/images/maria/x/f9017e35-fe53-42df-a4d3-569b56c7320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58600" y="5143500"/>
            <a:ext cx="5768068" cy="4037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dn.pixabay.com/photo/2017/07/23/21/29/globus-2532875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-1028700"/>
            <a:ext cx="11972925" cy="12192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088600"/>
            <a:ext cx="18288000" cy="289310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У тридцати двух воинов один командир. Кто это?</a:t>
            </a:r>
          </a:p>
        </p:txBody>
      </p:sp>
    </p:spTree>
  </p:cSld>
  <p:clrMapOvr>
    <a:masterClrMapping/>
  </p:clrMapOvr>
  <p:transition>
    <p:push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media.istockphoto.com/vectors/human-mouth-and-tongue-oral-cavity-vector-id1269852829?k=20&amp;m=1269852829&amp;s=612x612&amp;w=0&amp;h=WJsaHP8Fe1nYMClN5I4F0m8-GuLGp5PacAYgfdQoROA=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562100"/>
            <a:ext cx="7277100" cy="72771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500"/>
            <a:ext cx="18288000" cy="433965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Как правильно говорить: «не вижу белый желток» или «не вижу белого желтка»?</a:t>
            </a:r>
          </a:p>
        </p:txBody>
      </p:sp>
    </p:spTree>
  </p:cSld>
  <p:clrMapOvr>
    <a:masterClrMapping/>
  </p:clrMapOvr>
  <p:transition>
    <p:push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blood5.ru/wp-content/uploads/2018/12/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23900"/>
            <a:ext cx="11010900" cy="91630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500"/>
            <a:ext cx="18288000" cy="289310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Маленький, серенький на слона похож. Кто это?</a:t>
            </a:r>
          </a:p>
        </p:txBody>
      </p:sp>
    </p:spTree>
  </p:cSld>
  <p:clrMapOvr>
    <a:masterClrMapping/>
  </p:clrMapOvr>
  <p:transition>
    <p:push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s://cdn.pixabay.com/photo/2020/09/13/18/44/elephant-5569056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-495300"/>
            <a:ext cx="12192000" cy="12192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500"/>
            <a:ext cx="18288000" cy="289310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Может ли петух назвать себя птицей?</a:t>
            </a:r>
          </a:p>
        </p:txBody>
      </p:sp>
    </p:spTree>
  </p:cSld>
  <p:clrMapOvr>
    <a:masterClrMapping/>
  </p:clrMapOvr>
  <p:transition>
    <p:push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s://catherineasquithgallery.com/uploads/posts/2021-02/1614544918_44-p-petukh-na-belom-fone-4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-1143000"/>
            <a:ext cx="11420475" cy="11430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57500"/>
            <a:ext cx="18288000" cy="289310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Что теряет в полёте любой космонавт?</a:t>
            </a:r>
          </a:p>
        </p:txBody>
      </p:sp>
    </p:spTree>
  </p:cSld>
  <p:clrMapOvr>
    <a:masterClrMapping/>
  </p:clrMapOvr>
  <p:transition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419100"/>
            <a:ext cx="15392399" cy="5786199"/>
          </a:xfrm>
        </p:spPr>
        <p:txBody>
          <a:bodyPr/>
          <a:lstStyle/>
          <a:p>
            <a:pPr lvl="0" algn="ctr"/>
            <a:r>
              <a:rPr lang="ru-RU" dirty="0">
                <a:latin typeface="+mj-lt"/>
              </a:rPr>
              <a:t>К какому семейству относятся рожь, пшеница и овес?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448301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Злаки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67437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Лилейные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81153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Крестоцветные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829300"/>
            <a:ext cx="609600" cy="609600"/>
          </a:xfrm>
          <a:prstGeom prst="rect">
            <a:avLst/>
          </a:prstGeom>
          <a:noFill/>
        </p:spPr>
      </p:pic>
      <p:pic>
        <p:nvPicPr>
          <p:cNvPr id="29698" name="Picture 2" descr="https://drawreactor.ru/wp-content/uploads/2017/04/how-to-draw-wheat-dem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6362700"/>
            <a:ext cx="5967921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s://cdn.pixabay.com/photo/2018/06/25/15/21/science-3497118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0"/>
            <a:ext cx="7324725" cy="97561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28900"/>
            <a:ext cx="18288000" cy="4339650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Почему птицы для отлета осенью выбирают холодный день, а весной прилетают в тёплый?</a:t>
            </a:r>
          </a:p>
        </p:txBody>
      </p:sp>
    </p:spTree>
  </p:cSld>
  <p:clrMapOvr>
    <a:masterClrMapping/>
  </p:clrMapOvr>
  <p:transition>
    <p:push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1.bp.blogspot.com/-qP-7ZYFVDxM/YQbKuRI-3rI/AAAAAAAALf0/baiq-GLj_qg_JUyWcnAca1Pznl4dvZgPQCLcBGAsYHQ/s634/flight-clipart-migration-299469-62500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866899"/>
            <a:ext cx="8153400" cy="69702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171700"/>
            <a:ext cx="18288000" cy="5786199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Отсутствие какого органа не позволяет акулам останавливаться хоть на миг, иначе они просто утонут?</a:t>
            </a:r>
          </a:p>
        </p:txBody>
      </p:sp>
    </p:spTree>
  </p:cSld>
  <p:clrMapOvr>
    <a:masterClrMapping/>
  </p:clrMapOvr>
  <p:transition>
    <p:push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.pinimg.com/736x/08/33/39/08333989351b82d5ecaf54e07ccf7e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1485900"/>
            <a:ext cx="11963400" cy="82034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62100"/>
            <a:ext cx="18288000" cy="7232749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Какой металл встречается в природе реже, чем платина или уран, однако до последнего времени был почти в каждом доме?</a:t>
            </a:r>
          </a:p>
        </p:txBody>
      </p:sp>
    </p:spTree>
  </p:cSld>
  <p:clrMapOvr>
    <a:masterClrMapping/>
  </p:clrMapOvr>
  <p:transition>
    <p:push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2" name="Picture 10" descr="https://www.sunmed.ru/upload/iblock/d18/d1843a1922456d245e1bf4196aa9c692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BFCC"/>
              </a:clrFrom>
              <a:clrTo>
                <a:srgbClr val="99B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9" y="876300"/>
            <a:ext cx="11562731" cy="8534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38099"/>
            <a:ext cx="18287999" cy="4724399"/>
          </a:xfrm>
        </p:spPr>
        <p:txBody>
          <a:bodyPr/>
          <a:lstStyle/>
          <a:p>
            <a:pPr lvl="0" algn="ctr"/>
            <a:r>
              <a:rPr lang="ru-RU" dirty="0">
                <a:latin typeface="+mj-lt"/>
              </a:rPr>
              <a:t>Как называется процесс восстановления утраченных или поврежденных частей тела животных?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9055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Регенерация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71247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0" b="1" dirty="0" err="1">
                <a:solidFill>
                  <a:schemeClr val="bg1"/>
                </a:solidFill>
              </a:rPr>
              <a:t>Ремобилизация</a:t>
            </a:r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83439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0" b="1" dirty="0" err="1">
                <a:solidFill>
                  <a:schemeClr val="bg1"/>
                </a:solidFill>
              </a:rPr>
              <a:t>Реинтеграция</a:t>
            </a:r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6286500"/>
            <a:ext cx="609600" cy="609600"/>
          </a:xfrm>
          <a:prstGeom prst="rect">
            <a:avLst/>
          </a:prstGeom>
          <a:noFill/>
        </p:spPr>
      </p:pic>
      <p:pic>
        <p:nvPicPr>
          <p:cNvPr id="28674" name="Picture 2" descr="https://www.b17.ru/foto/uploaded/upl_1622273541_39633_7ugb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0" y="5753100"/>
            <a:ext cx="5334000" cy="29937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1" y="2400300"/>
            <a:ext cx="18287999" cy="289310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Как называется личинка бабочки?</a:t>
            </a:r>
          </a:p>
          <a:p>
            <a:pPr algn="ctr"/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7531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Червяк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71247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Гусеница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8380155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Жук</a:t>
            </a: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7505700"/>
            <a:ext cx="609600" cy="609600"/>
          </a:xfrm>
          <a:prstGeom prst="rect">
            <a:avLst/>
          </a:prstGeom>
          <a:noFill/>
        </p:spPr>
      </p:pic>
      <p:pic>
        <p:nvPicPr>
          <p:cNvPr id="27650" name="Picture 2" descr="https://kartinkin.net/uploads/posts/2020-07/1593715464_44-p-foni-s-gusenitsami-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976461"/>
            <a:ext cx="6400800" cy="431053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71500"/>
            <a:ext cx="14325600" cy="4339650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Из скольких костей состоит скелет человека?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3815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Около 100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625048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Около 200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768048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Около 300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6057900"/>
            <a:ext cx="609600" cy="609600"/>
          </a:xfrm>
          <a:prstGeom prst="rect">
            <a:avLst/>
          </a:prstGeom>
          <a:noFill/>
        </p:spPr>
      </p:pic>
      <p:pic>
        <p:nvPicPr>
          <p:cNvPr id="26626" name="Picture 2" descr="https://yt3.ggpht.com/ytc/AKedOLRY-U3fswHSQjCBkDNDU5eGGgELbEXp6PaZnRZl=s900-c-k-c0x00ffffff-no-r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00" y="38862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38100"/>
            <a:ext cx="18287999" cy="4062651"/>
          </a:xfrm>
        </p:spPr>
        <p:txBody>
          <a:bodyPr/>
          <a:lstStyle/>
          <a:p>
            <a:pPr algn="ctr"/>
            <a:r>
              <a:rPr lang="ru-RU" sz="8800" dirty="0">
                <a:latin typeface="+mj-lt"/>
              </a:rPr>
              <a:t>Как называются белковые молекулы, ускоряющие протекание химических реакций в организме?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3815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Ферменты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548848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Желчь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6603742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Лейкоциты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762500"/>
            <a:ext cx="609600" cy="609600"/>
          </a:xfrm>
          <a:prstGeom prst="rect">
            <a:avLst/>
          </a:prstGeom>
          <a:noFill/>
        </p:spPr>
      </p:pic>
      <p:pic>
        <p:nvPicPr>
          <p:cNvPr id="25602" name="Picture 2" descr="https://upload.wikimedia.org/wikipedia/commons/thumb/6/66/Rnacap_1av6.png/800px-Rnacap_1av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9982200" y="6103619"/>
            <a:ext cx="6858000" cy="418338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638300"/>
            <a:ext cx="18287999" cy="1354217"/>
          </a:xfrm>
        </p:spPr>
        <p:txBody>
          <a:bodyPr/>
          <a:lstStyle/>
          <a:p>
            <a:pPr algn="ctr"/>
            <a:r>
              <a:rPr lang="ru-RU" sz="8800" dirty="0"/>
              <a:t>Какая самая мелкая птица?</a:t>
            </a:r>
            <a:endParaRPr lang="ru-RU" sz="8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3815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Колибри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472648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Иволга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603742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b="1" dirty="0">
                <a:solidFill>
                  <a:schemeClr val="bg1"/>
                </a:solidFill>
              </a:rPr>
              <a:t>Голубь</a:t>
            </a: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lvl="0" algn="ctr"/>
            <a:endParaRPr lang="ru-RU" sz="8000" b="1" dirty="0">
              <a:solidFill>
                <a:schemeClr val="bg1"/>
              </a:solidFill>
            </a:endParaRPr>
          </a:p>
          <a:p>
            <a:pPr algn="ctr"/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https://free-png.ru/wp-content/uploads/2021/07/free-png.ru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4762500"/>
            <a:ext cx="609600" cy="609600"/>
          </a:xfrm>
          <a:prstGeom prst="rect">
            <a:avLst/>
          </a:prstGeom>
          <a:noFill/>
        </p:spPr>
      </p:pic>
      <p:pic>
        <p:nvPicPr>
          <p:cNvPr id="24578" name="Picture 2" descr="https://yt3.ggpht.com/a/AATXAJxNifKpvQXaQiGNvGv1jZ39EWIe2blZ1SbPO6Z0=s9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2291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638</Words>
  <Application>Microsoft Office PowerPoint</Application>
  <PresentationFormat>Произвольный</PresentationFormat>
  <Paragraphs>115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Calibri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Пурпурный Яркий Неон Градиенты Маркетинг Презентация</dc:title>
  <dc:creator>Юлия Граур</dc:creator>
  <cp:keywords>DAE7XdTyYJQ,BAEgWCOJF78</cp:keywords>
  <cp:lastModifiedBy>Граур Юлия Сергеевна</cp:lastModifiedBy>
  <cp:revision>15</cp:revision>
  <dcterms:created xsi:type="dcterms:W3CDTF">2022-03-18T21:33:57Z</dcterms:created>
  <dcterms:modified xsi:type="dcterms:W3CDTF">2022-03-19T07:23:11Z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2022-03-18T00:00:00Z</vt:filetime>
  </property>
</Properties>
</file>